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0" r:id="rId3"/>
    <p:sldId id="263" r:id="rId4"/>
    <p:sldId id="264" r:id="rId5"/>
    <p:sldId id="265" r:id="rId6"/>
    <p:sldId id="266" r:id="rId7"/>
    <p:sldId id="267" r:id="rId8"/>
    <p:sldId id="268" r:id="rId9"/>
    <p:sldId id="274" r:id="rId10"/>
    <p:sldId id="269" r:id="rId11"/>
    <p:sldId id="275" r:id="rId12"/>
    <p:sldId id="270" r:id="rId13"/>
    <p:sldId id="276" r:id="rId14"/>
    <p:sldId id="271" r:id="rId15"/>
    <p:sldId id="277" r:id="rId16"/>
    <p:sldId id="272" r:id="rId17"/>
    <p:sldId id="278" r:id="rId18"/>
    <p:sldId id="273" r:id="rId19"/>
    <p:sldId id="279" r:id="rId20"/>
    <p:sldId id="280" r:id="rId21"/>
    <p:sldId id="281" r:id="rId22"/>
    <p:sldId id="282" r:id="rId23"/>
    <p:sldId id="283" r:id="rId24"/>
    <p:sldId id="284" r:id="rId25"/>
    <p:sldId id="287" r:id="rId26"/>
    <p:sldId id="285" r:id="rId27"/>
    <p:sldId id="286" r:id="rId28"/>
    <p:sldId id="28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89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BADF0-132C-4AE3-A905-91FC70D4254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D2BF-257E-4AC0-9234-432A626CF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71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BADF0-132C-4AE3-A905-91FC70D4254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D2BF-257E-4AC0-9234-432A626CF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030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BADF0-132C-4AE3-A905-91FC70D4254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D2BF-257E-4AC0-9234-432A626CF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18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BADF0-132C-4AE3-A905-91FC70D4254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D2BF-257E-4AC0-9234-432A626CF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45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BADF0-132C-4AE3-A905-91FC70D4254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D2BF-257E-4AC0-9234-432A626CF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64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BADF0-132C-4AE3-A905-91FC70D4254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D2BF-257E-4AC0-9234-432A626CF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47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BADF0-132C-4AE3-A905-91FC70D4254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D2BF-257E-4AC0-9234-432A626CF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80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BADF0-132C-4AE3-A905-91FC70D4254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D2BF-257E-4AC0-9234-432A626CF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96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BADF0-132C-4AE3-A905-91FC70D4254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D2BF-257E-4AC0-9234-432A626CF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4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BADF0-132C-4AE3-A905-91FC70D4254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D2BF-257E-4AC0-9234-432A626CF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0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BADF0-132C-4AE3-A905-91FC70D4254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1CD2BF-257E-4AC0-9234-432A626CF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3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BADF0-132C-4AE3-A905-91FC70D42549}" type="datetimeFigureOut">
              <a:rPr lang="en-US" smtClean="0"/>
              <a:t>3/22/2023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CD2BF-257E-4AC0-9234-432A626CF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387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ebp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eb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-1901808" y="166976"/>
            <a:ext cx="9609232" cy="6091235"/>
            <a:chOff x="-2496133" y="-488391"/>
            <a:chExt cx="10915650" cy="6919369"/>
          </a:xfrm>
        </p:grpSpPr>
        <p:sp>
          <p:nvSpPr>
            <p:cNvPr id="8" name="Rectangle 7"/>
            <p:cNvSpPr/>
            <p:nvPr/>
          </p:nvSpPr>
          <p:spPr>
            <a:xfrm rot="19227876">
              <a:off x="-2496133" y="-488391"/>
              <a:ext cx="10915650" cy="6919369"/>
            </a:xfrm>
            <a:prstGeom prst="rect">
              <a:avLst/>
            </a:prstGeom>
            <a:solidFill>
              <a:srgbClr val="B8897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600" b="1" dirty="0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6110" y="1227267"/>
              <a:ext cx="5187487" cy="3716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 smtClean="0">
                  <a:latin typeface="Bodoni MT" panose="02070603080606020203" pitchFamily="18" charset="0"/>
                </a:rPr>
                <a:t>World Cities</a:t>
              </a:r>
              <a:endParaRPr lang="en-US" sz="9600" b="1" dirty="0">
                <a:latin typeface="Bodoni MT" panose="02070603080606020203" pitchFamily="18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85546" y="148177"/>
            <a:ext cx="10316640" cy="5847473"/>
            <a:chOff x="4426955" y="-361070"/>
            <a:chExt cx="10316640" cy="5847473"/>
          </a:xfrm>
          <a:blipFill>
            <a:blip r:embed="rId2"/>
            <a:stretch>
              <a:fillRect/>
            </a:stretch>
          </a:blipFill>
        </p:grpSpPr>
        <p:grpSp>
          <p:nvGrpSpPr>
            <p:cNvPr id="5" name="Group 4"/>
            <p:cNvGrpSpPr/>
            <p:nvPr/>
          </p:nvGrpSpPr>
          <p:grpSpPr>
            <a:xfrm>
              <a:off x="4426955" y="-361070"/>
              <a:ext cx="8481590" cy="4514322"/>
              <a:chOff x="4460728" y="58030"/>
              <a:chExt cx="8481590" cy="4514322"/>
            </a:xfrm>
            <a:grpFill/>
          </p:grpSpPr>
          <p:sp>
            <p:nvSpPr>
              <p:cNvPr id="2" name="Rectangle 1"/>
              <p:cNvSpPr/>
              <p:nvPr/>
            </p:nvSpPr>
            <p:spPr>
              <a:xfrm rot="8416691">
                <a:off x="4903878" y="2121538"/>
                <a:ext cx="8038440" cy="245081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Rectangle 2"/>
              <p:cNvSpPr/>
              <p:nvPr/>
            </p:nvSpPr>
            <p:spPr>
              <a:xfrm rot="19224138">
                <a:off x="4460728" y="58030"/>
                <a:ext cx="6570617" cy="21945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Rectangle 5"/>
            <p:cNvSpPr/>
            <p:nvPr/>
          </p:nvSpPr>
          <p:spPr>
            <a:xfrm rot="19174992">
              <a:off x="7142645" y="3333753"/>
              <a:ext cx="7600950" cy="21526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007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767072"/>
            <a:ext cx="12192000" cy="1569660"/>
          </a:xfrm>
          <a:prstGeom prst="rect">
            <a:avLst/>
          </a:prstGeom>
          <a:solidFill>
            <a:schemeClr val="bg2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atin typeface="Arial Black" panose="020B0A04020102020204" pitchFamily="34" charset="0"/>
              </a:rPr>
              <a:t>LONDON</a:t>
            </a:r>
            <a:endParaRPr lang="en-US" sz="96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22816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85444" y="1689354"/>
            <a:ext cx="10229088" cy="224676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kern="1200" dirty="0" smtClean="0">
                <a:solidFill>
                  <a:schemeClr val="tx1"/>
                </a:solidFill>
              </a:rPr>
              <a:t>Despite its decline in business and economic activity ,it shows improvement in human capital and educational institution performance.</a:t>
            </a:r>
          </a:p>
          <a:p>
            <a:endParaRPr lang="en-US" sz="2800" dirty="0"/>
          </a:p>
          <a:p>
            <a:endParaRPr lang="en-US" sz="2800" kern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53851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4693920"/>
            <a:ext cx="12289536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atin typeface="Arial Black" panose="020B0A04020102020204" pitchFamily="34" charset="0"/>
              </a:rPr>
              <a:t>PARIS</a:t>
            </a:r>
            <a:endParaRPr lang="en-US" sz="9600" b="1" kern="1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48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25830" y="1714500"/>
            <a:ext cx="10229850" cy="138499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kern="1200" dirty="0" smtClean="0">
                <a:solidFill>
                  <a:schemeClr val="tx1"/>
                </a:solidFill>
              </a:rPr>
              <a:t>In its way to world city Paris focuses </a:t>
            </a:r>
            <a:r>
              <a:rPr lang="en-US" sz="2800" dirty="0" smtClean="0"/>
              <a:t>on its universities , research and multi-disciplinary academic institutions.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358420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809744"/>
            <a:ext cx="12192000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9600" b="1" kern="12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TOKYO</a:t>
            </a:r>
            <a:endParaRPr lang="en-US" sz="9600" b="1" kern="1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9661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57250" y="2354580"/>
            <a:ext cx="9875519" cy="156966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Tokyo perform well across all dimensions particularly in human capital and cultural experience.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400" dirty="0"/>
          </a:p>
          <a:p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5653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600" y="2517648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Your text here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3663696"/>
            <a:ext cx="1219200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b="1" kern="12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LOS ANGLES</a:t>
            </a:r>
            <a:endParaRPr lang="en-US" sz="9600" b="1" kern="1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2620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02970" y="1360170"/>
            <a:ext cx="10172699" cy="20928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kern="1200" dirty="0" smtClean="0">
                <a:solidFill>
                  <a:schemeClr val="tx1"/>
                </a:solidFill>
              </a:rPr>
              <a:t>Los Angles develops its education sector as the university of California attracts the foreign students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800" dirty="0"/>
          </a:p>
          <a:p>
            <a:r>
              <a:rPr lang="en-US" sz="2800" kern="1200" dirty="0" smtClean="0">
                <a:solidFill>
                  <a:schemeClr val="tx1"/>
                </a:solidFill>
              </a:rPr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18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0076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352544"/>
            <a:ext cx="1219200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atin typeface="Arial Black" panose="020B0A04020102020204" pitchFamily="34" charset="0"/>
              </a:rPr>
              <a:t>DUBAI</a:t>
            </a:r>
            <a:endParaRPr lang="en-US" sz="96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9689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08660" y="2068830"/>
            <a:ext cx="10744200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Dubai the fastest growing city is the major financial and trading hub in the international community.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8367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205" y="568411"/>
            <a:ext cx="11541211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 Black" panose="020B0A04020102020204" pitchFamily="34" charset="0"/>
              </a:rPr>
              <a:t>INTRODUCTION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33383" y="2042635"/>
            <a:ext cx="82543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A </a:t>
            </a:r>
            <a:r>
              <a:rPr lang="en-US" sz="2400" b="1" dirty="0"/>
              <a:t>world city</a:t>
            </a:r>
            <a:r>
              <a:rPr lang="en-US" sz="2400" dirty="0"/>
              <a:t> also known as a </a:t>
            </a:r>
            <a:r>
              <a:rPr lang="en-US" sz="2400" b="1" dirty="0"/>
              <a:t>power city</a:t>
            </a:r>
            <a:r>
              <a:rPr lang="en-US" sz="2400" dirty="0"/>
              <a:t>, </a:t>
            </a:r>
            <a:r>
              <a:rPr lang="en-US" sz="2400" b="1" dirty="0"/>
              <a:t>global city</a:t>
            </a:r>
            <a:r>
              <a:rPr lang="en-US" sz="2400" dirty="0"/>
              <a:t>, </a:t>
            </a:r>
            <a:r>
              <a:rPr lang="en-US" sz="2400" b="1" dirty="0"/>
              <a:t>alpha city</a:t>
            </a:r>
            <a:r>
              <a:rPr lang="en-US" sz="2400" dirty="0"/>
              <a:t>, or </a:t>
            </a:r>
            <a:r>
              <a:rPr lang="en-US" sz="2400" b="1" dirty="0"/>
              <a:t>world center</a:t>
            </a:r>
            <a:r>
              <a:rPr lang="en-US" sz="2400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 smtClean="0"/>
              <a:t>Globalization </a:t>
            </a:r>
            <a:r>
              <a:rPr lang="en-US" sz="2400" dirty="0"/>
              <a:t>has created a hierarchy of strategic geographic locations with varying degrees of influence over finance, trade and culture worldwide. </a:t>
            </a:r>
            <a:endParaRPr lang="en-US" sz="240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/>
              <a:t>Cities represents the most complex and significant hub within the international system.</a:t>
            </a:r>
          </a:p>
        </p:txBody>
      </p:sp>
    </p:spTree>
    <p:extLst>
      <p:ext uri="{BB962C8B-B14F-4D97-AF65-F5344CB8AC3E}">
        <p14:creationId xmlns:p14="http://schemas.microsoft.com/office/powerpoint/2010/main" val="12959980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65760" y="627888"/>
            <a:ext cx="1255776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/>
              <a:t>“WHY KARACHI COULD NOT BE A WORLD CITY” 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16408" y="1758696"/>
            <a:ext cx="91592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By </a:t>
            </a:r>
            <a:r>
              <a:rPr lang="en-US" sz="3600" b="1" dirty="0"/>
              <a:t>Taking in account </a:t>
            </a:r>
            <a:r>
              <a:rPr lang="en-US" sz="3600" b="1" dirty="0" smtClean="0"/>
              <a:t>the following reasons </a:t>
            </a:r>
            <a:r>
              <a:rPr lang="en-US" sz="3600" b="1" dirty="0"/>
              <a:t>we will examine </a:t>
            </a:r>
            <a:r>
              <a:rPr lang="en-US" sz="3600" b="1" dirty="0" smtClean="0"/>
              <a:t>that </a:t>
            </a:r>
            <a:r>
              <a:rPr lang="en-US" sz="3600" b="1" dirty="0"/>
              <a:t>why Karachi, Pakistan's largest city, has not been able to become a world-class city. </a:t>
            </a:r>
            <a:endParaRPr lang="en-US" sz="36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 smtClean="0"/>
              <a:t> Political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 smtClean="0"/>
              <a:t> Economic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dirty="0" smtClean="0"/>
              <a:t> Social factors</a:t>
            </a:r>
          </a:p>
          <a:p>
            <a:r>
              <a:rPr lang="en-US" sz="3600" b="1" dirty="0" smtClean="0"/>
              <a:t> </a:t>
            </a:r>
            <a:r>
              <a:rPr lang="en-US" sz="3600" b="1" dirty="0"/>
              <a:t>that have hindered Karachi's development. </a:t>
            </a:r>
          </a:p>
        </p:txBody>
      </p:sp>
    </p:spTree>
    <p:extLst>
      <p:ext uri="{BB962C8B-B14F-4D97-AF65-F5344CB8AC3E}">
        <p14:creationId xmlns:p14="http://schemas.microsoft.com/office/powerpoint/2010/main" val="1897623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87552" y="390144"/>
            <a:ext cx="10643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kern="12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Historical background</a:t>
            </a:r>
            <a:endParaRPr lang="en-US" sz="4000" b="1" kern="1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443728"/>
            <a:ext cx="12100560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/>
              <a:t>KARACHI OF BRITISHERS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4058426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8480" y="360680"/>
            <a:ext cx="11074400" cy="15696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Arial Black" panose="020B0A04020102020204" pitchFamily="34" charset="0"/>
              </a:rPr>
              <a:t> </a:t>
            </a:r>
          </a:p>
          <a:p>
            <a:pPr lvl="0" algn="ctr"/>
            <a:r>
              <a:rPr lang="en-US" sz="2400" b="1" dirty="0" smtClean="0">
                <a:latin typeface="Arial Black" panose="020B0A04020102020204" pitchFamily="34" charset="0"/>
              </a:rPr>
              <a:t>ISSUES/HURDLES IN THE WAY OF KARACHI TO BE A WORLD CITY:</a:t>
            </a:r>
          </a:p>
          <a:p>
            <a:pPr algn="ctr"/>
            <a:endParaRPr lang="en-US" sz="2400" b="1" kern="12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1800" y="2021840"/>
            <a:ext cx="101041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panose="05000000000000000000" pitchFamily="2" charset="2"/>
              <a:buChar char="q"/>
            </a:pPr>
            <a:r>
              <a:rPr lang="en-US" sz="3200" b="1" dirty="0"/>
              <a:t>Land Contestation in </a:t>
            </a:r>
            <a:r>
              <a:rPr lang="en-US" sz="3200" b="1" dirty="0" smtClean="0"/>
              <a:t>Karachi</a:t>
            </a:r>
            <a:endParaRPr lang="en-US" sz="3600" b="1" dirty="0"/>
          </a:p>
          <a:p>
            <a:pPr lvl="1" indent="-457200">
              <a:buFont typeface="Wingdings" panose="05000000000000000000" pitchFamily="2" charset="2"/>
              <a:buChar char="§"/>
            </a:pPr>
            <a:r>
              <a:rPr lang="en-US" sz="3200" b="1" dirty="0" smtClean="0"/>
              <a:t>Cause:</a:t>
            </a:r>
          </a:p>
          <a:p>
            <a:pPr marL="0" lvl="1"/>
            <a:r>
              <a:rPr lang="en-US" sz="3200" b="1" dirty="0" smtClean="0"/>
              <a:t>         </a:t>
            </a:r>
            <a:r>
              <a:rPr lang="en-US" sz="3200" b="1" dirty="0"/>
              <a:t> </a:t>
            </a:r>
            <a:r>
              <a:rPr lang="en-US" sz="3200" b="1" dirty="0" smtClean="0"/>
              <a:t>   </a:t>
            </a:r>
          </a:p>
          <a:p>
            <a:pPr marL="0" lvl="1"/>
            <a:endParaRPr lang="en-US" sz="3200" b="1" dirty="0"/>
          </a:p>
          <a:p>
            <a:pPr marL="0" lvl="1"/>
            <a:endParaRPr lang="en-US" sz="3200" b="1" dirty="0" smtClean="0"/>
          </a:p>
          <a:p>
            <a:pPr marL="0" lvl="1"/>
            <a:endParaRPr lang="en-US" sz="3200" b="1" dirty="0"/>
          </a:p>
          <a:p>
            <a:pPr marL="0" lvl="1"/>
            <a:endParaRPr lang="en-US" sz="3200" b="1" dirty="0" smtClean="0"/>
          </a:p>
          <a:p>
            <a:pPr marL="0" lvl="1"/>
            <a:endParaRPr lang="en-US" sz="3200" b="1" dirty="0"/>
          </a:p>
          <a:p>
            <a:pPr marL="0" lvl="1"/>
            <a:r>
              <a:rPr lang="en-US" sz="3200" b="1" dirty="0"/>
              <a:t> </a:t>
            </a:r>
            <a:r>
              <a:rPr lang="en-US" sz="3200" b="1" dirty="0" smtClean="0"/>
              <a:t>            Migration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44880" y="3123059"/>
            <a:ext cx="3647440" cy="281432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54800" y="2580640"/>
            <a:ext cx="495808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b="1" dirty="0"/>
              <a:t>Effects:</a:t>
            </a:r>
          </a:p>
          <a:p>
            <a:pPr marL="457200" lvl="2" indent="-457200">
              <a:buFont typeface="Arial" panose="020B0604020202020204" pitchFamily="34" charset="0"/>
              <a:buChar char="•"/>
            </a:pPr>
            <a:r>
              <a:rPr lang="en-US" sz="3200" b="1" dirty="0"/>
              <a:t>Expansion of City:</a:t>
            </a:r>
            <a:endParaRPr lang="en-US" sz="4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Land Grabbing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Lack of Formal Land Titles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814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21360" y="701040"/>
            <a:ext cx="10769600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 Black" panose="020B0A04020102020204" pitchFamily="34" charset="0"/>
              </a:rPr>
              <a:t>Continue</a:t>
            </a:r>
            <a:r>
              <a:rPr lang="en-US" sz="4000" b="1" dirty="0" smtClean="0">
                <a:latin typeface="Arial Black" panose="020B0A04020102020204" pitchFamily="34" charset="0"/>
              </a:rPr>
              <a:t>……..</a:t>
            </a:r>
            <a:endParaRPr 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54480" y="2011680"/>
            <a:ext cx="93065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/>
              <a:t>Ethnic </a:t>
            </a:r>
            <a:r>
              <a:rPr lang="en-US" sz="3200" b="1" dirty="0" smtClean="0"/>
              <a:t>Issues</a:t>
            </a:r>
          </a:p>
          <a:p>
            <a:r>
              <a:rPr lang="en-US" sz="3200" b="1" dirty="0"/>
              <a:t> </a:t>
            </a:r>
            <a:r>
              <a:rPr lang="en-US" sz="3200" b="1" dirty="0" smtClean="0"/>
              <a:t>     </a:t>
            </a:r>
            <a:r>
              <a:rPr lang="en-US" sz="2400" b="1" dirty="0" smtClean="0"/>
              <a:t>1</a:t>
            </a:r>
            <a:r>
              <a:rPr lang="en-US" sz="3200" dirty="0" smtClean="0"/>
              <a:t>) </a:t>
            </a:r>
            <a:r>
              <a:rPr lang="en-US" sz="2400" b="1" dirty="0" smtClean="0"/>
              <a:t>Riots </a:t>
            </a:r>
            <a:r>
              <a:rPr lang="en-US" sz="2400" b="1" dirty="0"/>
              <a:t>in the name of </a:t>
            </a:r>
            <a:r>
              <a:rPr lang="en-US" sz="2400" b="1" dirty="0" smtClean="0"/>
              <a:t>Rights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        2) Conflicts </a:t>
            </a:r>
            <a:r>
              <a:rPr lang="en-US" sz="2400" b="1" dirty="0"/>
              <a:t>of </a:t>
            </a:r>
            <a:r>
              <a:rPr lang="en-US" sz="2400" b="1" dirty="0" smtClean="0"/>
              <a:t>Language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        3) Conflicts </a:t>
            </a:r>
            <a:r>
              <a:rPr lang="en-US" sz="2400" b="1" dirty="0"/>
              <a:t>of Quota </a:t>
            </a:r>
            <a:r>
              <a:rPr lang="en-US" sz="2400" b="1" dirty="0" smtClean="0"/>
              <a:t>System</a:t>
            </a:r>
          </a:p>
          <a:p>
            <a:r>
              <a:rPr lang="en-US" sz="2400" b="1" dirty="0"/>
              <a:t> </a:t>
            </a:r>
            <a:r>
              <a:rPr lang="en-US" sz="2400" b="1" dirty="0" smtClean="0"/>
              <a:t>        4) Separate Identification </a:t>
            </a:r>
          </a:p>
          <a:p>
            <a:endParaRPr lang="en-US" sz="2400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b="1" dirty="0"/>
              <a:t>Political </a:t>
            </a:r>
            <a:r>
              <a:rPr lang="en-US" sz="3200" b="1" dirty="0" smtClean="0"/>
              <a:t>issues</a:t>
            </a:r>
            <a:endParaRPr lang="en-US" sz="3200" b="1" dirty="0"/>
          </a:p>
          <a:p>
            <a:r>
              <a:rPr lang="en-US" sz="3200" b="1" dirty="0" smtClean="0"/>
              <a:t>       </a:t>
            </a:r>
            <a:r>
              <a:rPr lang="en-US" sz="2800" b="1" dirty="0" smtClean="0"/>
              <a:t>Impact of political issues</a:t>
            </a:r>
            <a:r>
              <a:rPr lang="en-US" sz="3200" b="1" dirty="0" smtClean="0"/>
              <a:t>:</a:t>
            </a:r>
          </a:p>
          <a:p>
            <a:r>
              <a:rPr lang="en-US" b="1" dirty="0" smtClean="0"/>
              <a:t>                 </a:t>
            </a:r>
            <a:r>
              <a:rPr lang="en-US" sz="2400" b="1" dirty="0" smtClean="0"/>
              <a:t>1)Poor Governance                   4) Increased poverty</a:t>
            </a:r>
          </a:p>
          <a:p>
            <a:r>
              <a:rPr lang="en-US" sz="2400" b="1" dirty="0" smtClean="0"/>
              <a:t>             2) Poor Security</a:t>
            </a:r>
          </a:p>
          <a:p>
            <a:r>
              <a:rPr lang="en-US" sz="2400" b="1" dirty="0" smtClean="0"/>
              <a:t>             3) Unemployment</a:t>
            </a:r>
            <a:endParaRPr lang="en-US" sz="48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7274560" y="2011680"/>
            <a:ext cx="3586480" cy="311912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295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31520" y="731520"/>
            <a:ext cx="1071880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 Black" panose="020B0A04020102020204" pitchFamily="34" charset="0"/>
              </a:rPr>
              <a:t>Continue</a:t>
            </a:r>
            <a:r>
              <a:rPr lang="en-US" sz="3600" b="1" dirty="0" smtClean="0"/>
              <a:t>……..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1520" y="1778000"/>
            <a:ext cx="108813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b="1" dirty="0" smtClean="0"/>
              <a:t>Transport Issues                               Causes:</a:t>
            </a:r>
          </a:p>
          <a:p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800" b="1" dirty="0"/>
          </a:p>
          <a:p>
            <a:endParaRPr lang="en-US" sz="2400" dirty="0"/>
          </a:p>
          <a:p>
            <a:endParaRPr lang="en-US" sz="3200" dirty="0" smtClean="0"/>
          </a:p>
        </p:txBody>
      </p:sp>
      <p:sp>
        <p:nvSpPr>
          <p:cNvPr id="4" name="Rounded Rectangle 3"/>
          <p:cNvSpPr/>
          <p:nvPr/>
        </p:nvSpPr>
        <p:spPr>
          <a:xfrm>
            <a:off x="731520" y="2692400"/>
            <a:ext cx="3677920" cy="339344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14720" y="2509520"/>
            <a:ext cx="519176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Government has failed to provide the subsidies </a:t>
            </a:r>
            <a:endParaRPr lang="en-US" sz="2000" b="1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smtClean="0"/>
              <a:t>Linking the </a:t>
            </a:r>
            <a:r>
              <a:rPr lang="en-US" sz="2000" b="1" dirty="0"/>
              <a:t>Pakistan's private sector automobile </a:t>
            </a:r>
            <a:r>
              <a:rPr lang="en-US" sz="2000" b="1" dirty="0" smtClean="0"/>
              <a:t>industry with public sector </a:t>
            </a:r>
            <a:r>
              <a:rPr lang="en-US" sz="2000" b="1" dirty="0"/>
              <a:t>for spare part manufacturing and maintenance were not </a:t>
            </a:r>
            <a:r>
              <a:rPr lang="en-US" sz="2000" b="1" dirty="0" smtClean="0"/>
              <a:t>successful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Training institutes for drivers, conductors and mechanics were </a:t>
            </a:r>
            <a:r>
              <a:rPr lang="en-US" sz="2000" b="1" dirty="0" smtClean="0"/>
              <a:t>not sustainable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/>
              <a:t>Constant changes in local government systems </a:t>
            </a:r>
            <a:r>
              <a:rPr lang="en-US" sz="2000" b="1" dirty="0" smtClean="0"/>
              <a:t>effect the transport planning.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6583488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8160" y="548640"/>
            <a:ext cx="11023600" cy="5847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Arial Black" panose="020B0A04020102020204" pitchFamily="34" charset="0"/>
              </a:rPr>
              <a:t>Continue……….</a:t>
            </a:r>
            <a:endParaRPr 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8160" y="1463040"/>
            <a:ext cx="101396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q"/>
            </a:pPr>
            <a:r>
              <a:rPr lang="en-US" sz="3200" b="1" dirty="0"/>
              <a:t>Educational Issues</a:t>
            </a:r>
            <a:endParaRPr lang="en-US" dirty="0"/>
          </a:p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86080" y="2245360"/>
            <a:ext cx="4013200" cy="3945950"/>
            <a:chOff x="386080" y="2245360"/>
            <a:chExt cx="4013200" cy="3945950"/>
          </a:xfrm>
        </p:grpSpPr>
        <p:sp>
          <p:nvSpPr>
            <p:cNvPr id="4" name="Rounded Rectangle 3"/>
            <p:cNvSpPr/>
            <p:nvPr/>
          </p:nvSpPr>
          <p:spPr>
            <a:xfrm>
              <a:off x="386080" y="2245360"/>
              <a:ext cx="4013200" cy="335280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18160" y="5791200"/>
              <a:ext cx="35356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Lack of Quality Institutions</a:t>
              </a:r>
              <a:endParaRPr lang="en-US" b="1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6075680" y="2438400"/>
            <a:ext cx="54660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 smtClean="0"/>
              <a:t>Outdated Curriculum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Lack of </a:t>
            </a:r>
            <a:r>
              <a:rPr lang="en-US" sz="2800" b="1" dirty="0" smtClean="0"/>
              <a:t>Resources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Non-supportive Government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84337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1840" y="483771"/>
            <a:ext cx="10647680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Arial Black" panose="020B0A04020102020204" pitchFamily="34" charset="0"/>
              </a:rPr>
              <a:t>Continue</a:t>
            </a:r>
            <a:r>
              <a:rPr lang="en-US" sz="4000" b="1" dirty="0" smtClean="0">
                <a:latin typeface="Arial Black" panose="020B0A04020102020204" pitchFamily="34" charset="0"/>
              </a:rPr>
              <a:t>…………</a:t>
            </a:r>
            <a:endParaRPr lang="en-US" b="1" dirty="0"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0720" y="1228081"/>
            <a:ext cx="103835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/>
              <a:t>Economic </a:t>
            </a:r>
            <a:r>
              <a:rPr lang="en-US" sz="3200" b="1" dirty="0" smtClean="0"/>
              <a:t>Issues</a:t>
            </a:r>
            <a:endParaRPr lang="en-US" sz="4400" b="1" dirty="0" smtClean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sz="4400" b="1" dirty="0"/>
              <a:t> </a:t>
            </a:r>
            <a:r>
              <a:rPr lang="en-US" sz="3600" b="1" dirty="0" smtClean="0"/>
              <a:t>Effects</a:t>
            </a:r>
            <a:endParaRPr lang="en-US" sz="3200" b="1" dirty="0" smtClean="0"/>
          </a:p>
          <a:p>
            <a:endParaRPr lang="en-US" sz="3200" b="1" dirty="0" smtClean="0"/>
          </a:p>
          <a:p>
            <a:endParaRPr lang="en-US" sz="32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7609840" y="2351465"/>
            <a:ext cx="3789680" cy="4000570"/>
            <a:chOff x="1066800" y="3007360"/>
            <a:chExt cx="3403600" cy="3703895"/>
          </a:xfrm>
        </p:grpSpPr>
        <p:sp>
          <p:nvSpPr>
            <p:cNvPr id="6" name="Rounded Rectangle 5"/>
            <p:cNvSpPr/>
            <p:nvPr/>
          </p:nvSpPr>
          <p:spPr>
            <a:xfrm>
              <a:off x="1066800" y="3007360"/>
              <a:ext cx="3403600" cy="297688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66800" y="6126480"/>
              <a:ext cx="330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 smtClean="0"/>
                <a:t>poverty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26440" y="2522150"/>
            <a:ext cx="3495040" cy="3923755"/>
            <a:chOff x="726440" y="2522150"/>
            <a:chExt cx="3495040" cy="3923755"/>
          </a:xfrm>
        </p:grpSpPr>
        <p:sp>
          <p:nvSpPr>
            <p:cNvPr id="8" name="Rounded Rectangle 7"/>
            <p:cNvSpPr/>
            <p:nvPr/>
          </p:nvSpPr>
          <p:spPr>
            <a:xfrm>
              <a:off x="726440" y="2522150"/>
              <a:ext cx="3495040" cy="3200400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24560" y="5984240"/>
              <a:ext cx="309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/>
                <a:t>Industrial destruction</a:t>
              </a:r>
              <a:endParaRPr lang="en-US" b="1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396740" y="1970052"/>
            <a:ext cx="3037840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Lack of skilled work force</a:t>
            </a:r>
            <a:r>
              <a:rPr lang="en-US" sz="2000" b="1" dirty="0" smtClean="0"/>
              <a:t>.</a:t>
            </a:r>
          </a:p>
          <a:p>
            <a:pPr lvl="0"/>
            <a:endParaRPr lang="en-US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Shortage of gas supply</a:t>
            </a:r>
            <a:r>
              <a:rPr lang="en-US" sz="2000" b="1" dirty="0" smtClean="0"/>
              <a:t>.</a:t>
            </a:r>
          </a:p>
          <a:p>
            <a:pPr lvl="0"/>
            <a:endParaRPr lang="en-US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Load-shedding of electricity</a:t>
            </a:r>
            <a:r>
              <a:rPr lang="en-US" sz="2000" b="1" dirty="0" smtClean="0"/>
              <a:t>.</a:t>
            </a:r>
          </a:p>
          <a:p>
            <a:pPr lvl="0"/>
            <a:endParaRPr lang="en-US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Extortion by the criminal groups</a:t>
            </a:r>
            <a:r>
              <a:rPr lang="en-US" sz="2000" b="1" dirty="0" smtClean="0"/>
              <a:t>.</a:t>
            </a:r>
          </a:p>
          <a:p>
            <a:pPr lvl="0"/>
            <a:endParaRPr lang="en-US" sz="2000" b="1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Lack of local and foreign investors.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9483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41680" y="375920"/>
            <a:ext cx="10454640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Arial Black" panose="020B0A04020102020204" pitchFamily="34" charset="0"/>
              </a:rPr>
              <a:t>Continue……….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5440" y="1184652"/>
            <a:ext cx="1124712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200" b="1" dirty="0"/>
              <a:t>Poor </a:t>
            </a:r>
            <a:r>
              <a:rPr lang="en-US" sz="3200" b="1" dirty="0" smtClean="0"/>
              <a:t>Infrastructure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3200" b="1" dirty="0" smtClean="0"/>
              <a:t> Effects</a:t>
            </a:r>
          </a:p>
          <a:p>
            <a:r>
              <a:rPr lang="en-US" sz="3200" b="1" dirty="0"/>
              <a:t> </a:t>
            </a:r>
            <a:r>
              <a:rPr lang="en-US" sz="3200" b="1" dirty="0" smtClean="0"/>
              <a:t>    </a:t>
            </a:r>
          </a:p>
          <a:p>
            <a:endParaRPr lang="en-US" sz="3200" b="1" dirty="0"/>
          </a:p>
          <a:p>
            <a:endParaRPr lang="en-US" sz="3200" b="1" dirty="0" smtClean="0"/>
          </a:p>
          <a:p>
            <a:endParaRPr lang="en-US" sz="3200" b="1" dirty="0"/>
          </a:p>
          <a:p>
            <a:endParaRPr lang="en-US" sz="3200" b="1" dirty="0" smtClean="0"/>
          </a:p>
          <a:p>
            <a:endParaRPr lang="en-US" sz="3200" b="1" dirty="0"/>
          </a:p>
          <a:p>
            <a:endParaRPr lang="en-US" sz="3200" b="1" dirty="0" smtClean="0"/>
          </a:p>
          <a:p>
            <a:endParaRPr lang="en-US" b="1" dirty="0" smtClean="0"/>
          </a:p>
        </p:txBody>
      </p:sp>
      <p:grpSp>
        <p:nvGrpSpPr>
          <p:cNvPr id="16" name="Group 15"/>
          <p:cNvGrpSpPr/>
          <p:nvPr/>
        </p:nvGrpSpPr>
        <p:grpSpPr>
          <a:xfrm>
            <a:off x="4287520" y="1463040"/>
            <a:ext cx="3474720" cy="3517572"/>
            <a:chOff x="4287520" y="1463040"/>
            <a:chExt cx="3474720" cy="3517572"/>
          </a:xfrm>
        </p:grpSpPr>
        <p:sp>
          <p:nvSpPr>
            <p:cNvPr id="8" name="Rounded Rectangle 7"/>
            <p:cNvSpPr/>
            <p:nvPr/>
          </p:nvSpPr>
          <p:spPr>
            <a:xfrm>
              <a:off x="4287520" y="1463040"/>
              <a:ext cx="3362960" cy="2905760"/>
            </a:xfrm>
            <a:prstGeom prst="roundRect">
              <a:avLst/>
            </a:prstGeom>
            <a:blipFill>
              <a:blip r:embed="rId2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82160" y="4395837"/>
              <a:ext cx="31800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/>
                <a:t>Poor sanitation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031480" y="2148314"/>
            <a:ext cx="3774440" cy="3713499"/>
            <a:chOff x="8031480" y="2148314"/>
            <a:chExt cx="3774440" cy="3713499"/>
          </a:xfrm>
        </p:grpSpPr>
        <p:sp>
          <p:nvSpPr>
            <p:cNvPr id="11" name="Rounded Rectangle 10"/>
            <p:cNvSpPr/>
            <p:nvPr/>
          </p:nvSpPr>
          <p:spPr>
            <a:xfrm>
              <a:off x="8031480" y="2148314"/>
              <a:ext cx="3393440" cy="3007360"/>
            </a:xfrm>
            <a:prstGeom prst="roundRect">
              <a:avLst/>
            </a:prstGeom>
            <a:blipFill>
              <a:blip r:embed="rId3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158480" y="5277038"/>
              <a:ext cx="36474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smtClean="0"/>
                <a:t>Inadequate housing</a:t>
              </a:r>
              <a:endParaRPr lang="en-US" b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8800" y="2402314"/>
            <a:ext cx="3474720" cy="3583652"/>
            <a:chOff x="558800" y="2402314"/>
            <a:chExt cx="3474720" cy="3583652"/>
          </a:xfrm>
        </p:grpSpPr>
        <p:sp>
          <p:nvSpPr>
            <p:cNvPr id="7" name="Rounded Rectangle 6"/>
            <p:cNvSpPr/>
            <p:nvPr/>
          </p:nvSpPr>
          <p:spPr>
            <a:xfrm>
              <a:off x="558800" y="2402314"/>
              <a:ext cx="3474720" cy="3007360"/>
            </a:xfrm>
            <a:prstGeom prst="roundRect">
              <a:avLst/>
            </a:prstGeom>
            <a:blipFill>
              <a:blip r:embed="rId4"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94080" y="5524301"/>
              <a:ext cx="24079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baseline="-25000" dirty="0" smtClean="0"/>
                <a:t>Traffic congestion</a:t>
              </a:r>
              <a:endParaRPr lang="en-US" b="1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581133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42160" y="1971040"/>
            <a:ext cx="81991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/>
              <a:t>Thank You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38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43698" y="704335"/>
            <a:ext cx="1088630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Arial Black" panose="020B0A04020102020204" pitchFamily="34" charset="0"/>
              </a:rPr>
              <a:t>CATEGORIZATIONS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19883" y="2335427"/>
            <a:ext cx="79948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smtClean="0"/>
              <a:t>World cities are categorized into alpha ++,alpha +, alpha and alpha – .</a:t>
            </a:r>
          </a:p>
          <a:p>
            <a:endParaRPr lang="en-US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800" dirty="0" smtClean="0"/>
              <a:t>World cities come and go as cities become significant and contribute to the global economic system.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28704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6975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1914" y="531340"/>
            <a:ext cx="11059297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Arial Black" panose="020B0A04020102020204" pitchFamily="34" charset="0"/>
              </a:rPr>
              <a:t>CHARACTERISTICS</a:t>
            </a:r>
            <a:endParaRPr lang="en-US" sz="4800" b="1" dirty="0">
              <a:latin typeface="Arial Black" panose="020B0A040201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99751" y="2236573"/>
            <a:ext cx="96135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Characteristics and features of world cities include:</a:t>
            </a:r>
          </a:p>
          <a:p>
            <a:pPr marL="285750" lvl="0" indent="-285750" fontAlgn="base">
              <a:buFont typeface="Wingdings" panose="05000000000000000000" pitchFamily="2" charset="2"/>
              <a:buChar char="q"/>
            </a:pPr>
            <a:r>
              <a:rPr lang="en-US" sz="2400" dirty="0"/>
              <a:t>A variety of international financial services, notably in finance, insurance, real estate, banking, accountancy, and marketing</a:t>
            </a:r>
            <a:r>
              <a:rPr lang="en-US" sz="2400" dirty="0" smtClean="0"/>
              <a:t>.</a:t>
            </a:r>
          </a:p>
          <a:p>
            <a:pPr marL="285750" lvl="0" indent="-285750" fontAlgn="base">
              <a:buFont typeface="Wingdings" panose="05000000000000000000" pitchFamily="2" charset="2"/>
              <a:buChar char="q"/>
            </a:pPr>
            <a:r>
              <a:rPr lang="en-US" sz="2400" dirty="0" smtClean="0"/>
              <a:t>Headquarters of several multinational corporations.</a:t>
            </a:r>
          </a:p>
          <a:p>
            <a:pPr marL="285750" lvl="0" indent="-285750" fontAlgn="base">
              <a:buFont typeface="Wingdings" panose="05000000000000000000" pitchFamily="2" charset="2"/>
              <a:buChar char="q"/>
            </a:pPr>
            <a:r>
              <a:rPr lang="en-US" sz="2400" dirty="0" smtClean="0"/>
              <a:t>The </a:t>
            </a:r>
            <a:r>
              <a:rPr lang="en-US" sz="2400" dirty="0"/>
              <a:t>existence of financial headquarters, a stock exchange, and major financial institutions</a:t>
            </a:r>
            <a:r>
              <a:rPr lang="en-US" sz="2400" dirty="0" smtClean="0"/>
              <a:t>.</a:t>
            </a:r>
            <a:endParaRPr lang="en-US" sz="2400" dirty="0"/>
          </a:p>
          <a:p>
            <a:pPr marL="285750" lvl="0" indent="-285750" fontAlgn="base">
              <a:buFont typeface="Wingdings" panose="05000000000000000000" pitchFamily="2" charset="2"/>
              <a:buChar char="q"/>
            </a:pPr>
            <a:r>
              <a:rPr lang="en-US" sz="2400" dirty="0"/>
              <a:t>Domination of the trade and economy of a large surrounding area.</a:t>
            </a:r>
          </a:p>
          <a:p>
            <a:pPr marL="285750" lvl="0" indent="-285750" fontAlgn="base">
              <a:buFont typeface="Wingdings" panose="05000000000000000000" pitchFamily="2" charset="2"/>
              <a:buChar char="q"/>
            </a:pPr>
            <a:r>
              <a:rPr lang="en-US" sz="2400" dirty="0"/>
              <a:t>Major manufacturing centers with port and container facilities.</a:t>
            </a:r>
          </a:p>
          <a:p>
            <a:pPr marL="285750" lvl="0" indent="-285750" fontAlgn="base">
              <a:buFont typeface="Wingdings" panose="05000000000000000000" pitchFamily="2" charset="2"/>
              <a:buChar char="q"/>
            </a:pPr>
            <a:r>
              <a:rPr lang="en-US" sz="2400" dirty="0"/>
              <a:t>Considerable decision-making power on a daily basis and at a global level.</a:t>
            </a:r>
          </a:p>
          <a:p>
            <a:pPr lvl="0"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666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445741" y="1779373"/>
            <a:ext cx="89710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fontAlgn="base">
              <a:buFont typeface="Wingdings" panose="05000000000000000000" pitchFamily="2" charset="2"/>
              <a:buChar char="q"/>
            </a:pPr>
            <a:r>
              <a:rPr lang="en-US" sz="2400" dirty="0"/>
              <a:t>Centers of new ideas and innovation in business, economics, culture, and politics.</a:t>
            </a:r>
          </a:p>
          <a:p>
            <a:pPr marL="285750" lvl="0" indent="-285750" fontAlgn="base">
              <a:buFont typeface="Wingdings" panose="05000000000000000000" pitchFamily="2" charset="2"/>
              <a:buChar char="q"/>
            </a:pPr>
            <a:r>
              <a:rPr lang="en-US" sz="2400" dirty="0"/>
              <a:t>Centers of media and communications for global networks.</a:t>
            </a:r>
          </a:p>
          <a:p>
            <a:pPr marL="285750" lvl="0" indent="-285750" fontAlgn="base">
              <a:buFont typeface="Wingdings" panose="05000000000000000000" pitchFamily="2" charset="2"/>
              <a:buChar char="q"/>
            </a:pPr>
            <a:r>
              <a:rPr lang="en-US" sz="2400" dirty="0"/>
              <a:t>Dominance of the national region with great international significance.</a:t>
            </a:r>
          </a:p>
          <a:p>
            <a:pPr marL="285750" lvl="0" indent="-285750" fontAlgn="base">
              <a:buFont typeface="Wingdings" panose="05000000000000000000" pitchFamily="2" charset="2"/>
              <a:buChar char="q"/>
            </a:pPr>
            <a:r>
              <a:rPr lang="en-US" sz="2400" dirty="0"/>
              <a:t>High percentage of residents employed in the services sector and information sector.</a:t>
            </a:r>
          </a:p>
          <a:p>
            <a:pPr marL="285750" lvl="0" indent="-285750" fontAlgn="base">
              <a:buFont typeface="Wingdings" panose="05000000000000000000" pitchFamily="2" charset="2"/>
              <a:buChar char="q"/>
            </a:pPr>
            <a:r>
              <a:rPr lang="en-US" sz="2400" dirty="0"/>
              <a:t>High-quality educational institutions, including renowned universities, international student attendance and research facilities.</a:t>
            </a:r>
          </a:p>
          <a:p>
            <a:pPr marL="285750" lvl="0" indent="-285750" fontAlgn="base">
              <a:buFont typeface="Wingdings" panose="05000000000000000000" pitchFamily="2" charset="2"/>
              <a:buChar char="q"/>
            </a:pPr>
            <a:r>
              <a:rPr lang="en-US" sz="2400" dirty="0"/>
              <a:t>Multi-functional infrastructure offering some of the best legal, medical, and entertainment facilities in the country.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Highly diverse in terms of language, culture, religion, and ideologies.</a:t>
            </a:r>
            <a:r>
              <a:rPr lang="en-US" sz="2000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3698" y="420130"/>
            <a:ext cx="10911016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latin typeface="Arial Black" panose="020B0A04020102020204" pitchFamily="34" charset="0"/>
              </a:rPr>
              <a:t>Continue…..</a:t>
            </a:r>
            <a:endParaRPr lang="en-US" sz="54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0957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Arrow 4"/>
          <p:cNvSpPr/>
          <p:nvPr/>
        </p:nvSpPr>
        <p:spPr>
          <a:xfrm>
            <a:off x="6413156" y="1274302"/>
            <a:ext cx="5090985" cy="3707028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5483" y="667264"/>
            <a:ext cx="659850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Some </a:t>
            </a:r>
            <a:r>
              <a:rPr lang="en-US" sz="88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E</a:t>
            </a:r>
            <a:r>
              <a:rPr lang="en-US" sz="8800" b="1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xisting </a:t>
            </a:r>
            <a:r>
              <a:rPr lang="en-US" sz="88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W</a:t>
            </a:r>
            <a:r>
              <a:rPr lang="en-US" sz="8800" b="1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orld  </a:t>
            </a:r>
            <a:r>
              <a:rPr lang="en-US" sz="8800" b="1" dirty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C</a:t>
            </a:r>
            <a:r>
              <a:rPr lang="en-US" sz="8800" b="1" dirty="0" smtClean="0">
                <a:solidFill>
                  <a:schemeClr val="accent1">
                    <a:lumMod val="75000"/>
                  </a:schemeClr>
                </a:solidFill>
                <a:latin typeface="Arial Black" panose="020B0A04020102020204" pitchFamily="34" charset="0"/>
              </a:rPr>
              <a:t>ities</a:t>
            </a:r>
            <a:endParaRPr lang="en-US" sz="8800" b="1" dirty="0">
              <a:solidFill>
                <a:schemeClr val="accent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39331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-30480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7311199" y="3351172"/>
                </a:moveTo>
                <a:cubicBezTo>
                  <a:pt x="7345839" y="3351172"/>
                  <a:pt x="7374911" y="3365090"/>
                  <a:pt x="7398417" y="3392926"/>
                </a:cubicBezTo>
                <a:cubicBezTo>
                  <a:pt x="7421922" y="3420761"/>
                  <a:pt x="7433675" y="3463133"/>
                  <a:pt x="7433675" y="3520041"/>
                </a:cubicBezTo>
                <a:cubicBezTo>
                  <a:pt x="7433675" y="3581073"/>
                  <a:pt x="7422025" y="3625404"/>
                  <a:pt x="7398726" y="3653033"/>
                </a:cubicBezTo>
                <a:cubicBezTo>
                  <a:pt x="7375427" y="3680662"/>
                  <a:pt x="7345633" y="3694477"/>
                  <a:pt x="7309343" y="3694477"/>
                </a:cubicBezTo>
                <a:cubicBezTo>
                  <a:pt x="7273466" y="3694477"/>
                  <a:pt x="7243672" y="3680456"/>
                  <a:pt x="7219960" y="3652414"/>
                </a:cubicBezTo>
                <a:cubicBezTo>
                  <a:pt x="7196249" y="3624373"/>
                  <a:pt x="7184393" y="3581073"/>
                  <a:pt x="7184393" y="3522515"/>
                </a:cubicBezTo>
                <a:cubicBezTo>
                  <a:pt x="7184393" y="3464782"/>
                  <a:pt x="7196352" y="3421792"/>
                  <a:pt x="7220270" y="3393544"/>
                </a:cubicBezTo>
                <a:cubicBezTo>
                  <a:pt x="7244188" y="3365296"/>
                  <a:pt x="7274498" y="3351172"/>
                  <a:pt x="7311199" y="3351172"/>
                </a:cubicBezTo>
                <a:close/>
                <a:moveTo>
                  <a:pt x="3969780" y="3327048"/>
                </a:moveTo>
                <a:cubicBezTo>
                  <a:pt x="4004420" y="3327048"/>
                  <a:pt x="4032358" y="3337564"/>
                  <a:pt x="4053596" y="3358595"/>
                </a:cubicBezTo>
                <a:cubicBezTo>
                  <a:pt x="4074834" y="3379626"/>
                  <a:pt x="4087926" y="3414472"/>
                  <a:pt x="4092875" y="3463133"/>
                </a:cubicBezTo>
                <a:lnTo>
                  <a:pt x="3844830" y="3463133"/>
                </a:lnTo>
                <a:cubicBezTo>
                  <a:pt x="3848953" y="3423957"/>
                  <a:pt x="3858644" y="3394472"/>
                  <a:pt x="3873902" y="3374678"/>
                </a:cubicBezTo>
                <a:cubicBezTo>
                  <a:pt x="3897820" y="3342925"/>
                  <a:pt x="3929780" y="3327048"/>
                  <a:pt x="3969780" y="3327048"/>
                </a:cubicBezTo>
                <a:close/>
                <a:moveTo>
                  <a:pt x="4393786" y="3192819"/>
                </a:moveTo>
                <a:lnTo>
                  <a:pt x="4637376" y="3849737"/>
                </a:lnTo>
                <a:lnTo>
                  <a:pt x="4862419" y="3849737"/>
                </a:lnTo>
                <a:lnTo>
                  <a:pt x="4991013" y="3454473"/>
                </a:lnTo>
                <a:lnTo>
                  <a:pt x="5124073" y="3849737"/>
                </a:lnTo>
                <a:lnTo>
                  <a:pt x="5348110" y="3849737"/>
                </a:lnTo>
                <a:lnTo>
                  <a:pt x="5590095" y="3192819"/>
                </a:lnTo>
                <a:lnTo>
                  <a:pt x="5348168" y="3192819"/>
                </a:lnTo>
                <a:lnTo>
                  <a:pt x="5242238" y="3607462"/>
                </a:lnTo>
                <a:lnTo>
                  <a:pt x="5103312" y="3192819"/>
                </a:lnTo>
                <a:lnTo>
                  <a:pt x="4875805" y="3192819"/>
                </a:lnTo>
                <a:lnTo>
                  <a:pt x="4742533" y="3606418"/>
                </a:lnTo>
                <a:lnTo>
                  <a:pt x="4637222" y="3192819"/>
                </a:lnTo>
                <a:close/>
                <a:moveTo>
                  <a:pt x="8208409" y="3177974"/>
                </a:moveTo>
                <a:cubicBezTo>
                  <a:pt x="8172945" y="3177974"/>
                  <a:pt x="8143150" y="3186736"/>
                  <a:pt x="8119026" y="3204263"/>
                </a:cubicBezTo>
                <a:cubicBezTo>
                  <a:pt x="8094902" y="3221789"/>
                  <a:pt x="8071500" y="3253851"/>
                  <a:pt x="8048819" y="3300450"/>
                </a:cubicBezTo>
                <a:lnTo>
                  <a:pt x="8048819" y="3192819"/>
                </a:lnTo>
                <a:lnTo>
                  <a:pt x="7813145" y="3192819"/>
                </a:lnTo>
                <a:lnTo>
                  <a:pt x="7813145" y="3849737"/>
                </a:lnTo>
                <a:lnTo>
                  <a:pt x="8066139" y="3849737"/>
                </a:lnTo>
                <a:lnTo>
                  <a:pt x="8066139" y="3629527"/>
                </a:lnTo>
                <a:cubicBezTo>
                  <a:pt x="8066139" y="3524371"/>
                  <a:pt x="8079129" y="3452617"/>
                  <a:pt x="8105109" y="3414266"/>
                </a:cubicBezTo>
                <a:cubicBezTo>
                  <a:pt x="8123253" y="3387049"/>
                  <a:pt x="8148821" y="3373441"/>
                  <a:pt x="8181811" y="3373441"/>
                </a:cubicBezTo>
                <a:cubicBezTo>
                  <a:pt x="8199131" y="3373441"/>
                  <a:pt x="8222636" y="3379626"/>
                  <a:pt x="8252328" y="3391998"/>
                </a:cubicBezTo>
                <a:lnTo>
                  <a:pt x="8330267" y="3212613"/>
                </a:lnTo>
                <a:cubicBezTo>
                  <a:pt x="8286143" y="3189520"/>
                  <a:pt x="8245523" y="3177974"/>
                  <a:pt x="8208409" y="3177974"/>
                </a:cubicBezTo>
                <a:close/>
                <a:moveTo>
                  <a:pt x="7307488" y="3177974"/>
                </a:moveTo>
                <a:cubicBezTo>
                  <a:pt x="7192434" y="3177974"/>
                  <a:pt x="7101093" y="3210448"/>
                  <a:pt x="7033462" y="3275398"/>
                </a:cubicBezTo>
                <a:cubicBezTo>
                  <a:pt x="6965833" y="3340348"/>
                  <a:pt x="6932017" y="3422926"/>
                  <a:pt x="6932017" y="3523134"/>
                </a:cubicBezTo>
                <a:cubicBezTo>
                  <a:pt x="6932017" y="3630765"/>
                  <a:pt x="6972018" y="3717776"/>
                  <a:pt x="7052019" y="3784169"/>
                </a:cubicBezTo>
                <a:cubicBezTo>
                  <a:pt x="7117175" y="3837778"/>
                  <a:pt x="7202538" y="3864583"/>
                  <a:pt x="7308106" y="3864583"/>
                </a:cubicBezTo>
                <a:cubicBezTo>
                  <a:pt x="7426459" y="3864583"/>
                  <a:pt x="7519140" y="3832314"/>
                  <a:pt x="7586152" y="3767777"/>
                </a:cubicBezTo>
                <a:cubicBezTo>
                  <a:pt x="7653164" y="3703240"/>
                  <a:pt x="7686669" y="3620455"/>
                  <a:pt x="7686669" y="3519422"/>
                </a:cubicBezTo>
                <a:cubicBezTo>
                  <a:pt x="7686669" y="3429524"/>
                  <a:pt x="7659658" y="3353853"/>
                  <a:pt x="7605637" y="3292408"/>
                </a:cubicBezTo>
                <a:cubicBezTo>
                  <a:pt x="7538419" y="3216119"/>
                  <a:pt x="7439036" y="3177974"/>
                  <a:pt x="7307488" y="3177974"/>
                </a:cubicBezTo>
                <a:close/>
                <a:moveTo>
                  <a:pt x="3959264" y="3177974"/>
                </a:moveTo>
                <a:cubicBezTo>
                  <a:pt x="3843386" y="3177974"/>
                  <a:pt x="3752560" y="3209727"/>
                  <a:pt x="3686786" y="3273233"/>
                </a:cubicBezTo>
                <a:cubicBezTo>
                  <a:pt x="3621011" y="3336739"/>
                  <a:pt x="3588124" y="3419833"/>
                  <a:pt x="3588124" y="3522515"/>
                </a:cubicBezTo>
                <a:cubicBezTo>
                  <a:pt x="3588124" y="3594681"/>
                  <a:pt x="3604516" y="3657466"/>
                  <a:pt x="3637300" y="3710869"/>
                </a:cubicBezTo>
                <a:cubicBezTo>
                  <a:pt x="3670084" y="3764272"/>
                  <a:pt x="3711425" y="3803242"/>
                  <a:pt x="3761323" y="3827778"/>
                </a:cubicBezTo>
                <a:cubicBezTo>
                  <a:pt x="3811221" y="3852315"/>
                  <a:pt x="3879676" y="3864583"/>
                  <a:pt x="3966687" y="3864583"/>
                </a:cubicBezTo>
                <a:cubicBezTo>
                  <a:pt x="4066895" y="3864583"/>
                  <a:pt x="4143804" y="3850253"/>
                  <a:pt x="4197412" y="3821592"/>
                </a:cubicBezTo>
                <a:cubicBezTo>
                  <a:pt x="4251021" y="3792932"/>
                  <a:pt x="4296796" y="3745612"/>
                  <a:pt x="4334734" y="3679631"/>
                </a:cubicBezTo>
                <a:lnTo>
                  <a:pt x="4086689" y="3656744"/>
                </a:lnTo>
                <a:cubicBezTo>
                  <a:pt x="4071019" y="3676538"/>
                  <a:pt x="4056379" y="3690353"/>
                  <a:pt x="4042771" y="3698188"/>
                </a:cubicBezTo>
                <a:cubicBezTo>
                  <a:pt x="4020503" y="3710560"/>
                  <a:pt x="3996997" y="3716745"/>
                  <a:pt x="3972254" y="3716745"/>
                </a:cubicBezTo>
                <a:cubicBezTo>
                  <a:pt x="3933078" y="3716745"/>
                  <a:pt x="3901325" y="3702518"/>
                  <a:pt x="3876995" y="3674064"/>
                </a:cubicBezTo>
                <a:cubicBezTo>
                  <a:pt x="3859675" y="3654270"/>
                  <a:pt x="3848747" y="3624166"/>
                  <a:pt x="3844211" y="3583753"/>
                </a:cubicBezTo>
                <a:lnTo>
                  <a:pt x="4348961" y="3583753"/>
                </a:lnTo>
                <a:lnTo>
                  <a:pt x="4348961" y="3555299"/>
                </a:lnTo>
                <a:cubicBezTo>
                  <a:pt x="4348961" y="3468700"/>
                  <a:pt x="4334734" y="3398390"/>
                  <a:pt x="4306280" y="3344368"/>
                </a:cubicBezTo>
                <a:cubicBezTo>
                  <a:pt x="4277826" y="3290347"/>
                  <a:pt x="4236382" y="3249109"/>
                  <a:pt x="4181948" y="3220655"/>
                </a:cubicBezTo>
                <a:cubicBezTo>
                  <a:pt x="4127515" y="3192201"/>
                  <a:pt x="4053287" y="3177974"/>
                  <a:pt x="3959264" y="3177974"/>
                </a:cubicBezTo>
                <a:close/>
                <a:moveTo>
                  <a:pt x="8410746" y="2942918"/>
                </a:moveTo>
                <a:lnTo>
                  <a:pt x="8410746" y="3849737"/>
                </a:lnTo>
                <a:lnTo>
                  <a:pt x="8668070" y="3849737"/>
                </a:lnTo>
                <a:lnTo>
                  <a:pt x="8668070" y="3679013"/>
                </a:lnTo>
                <a:lnTo>
                  <a:pt x="8762913" y="3586402"/>
                </a:lnTo>
                <a:lnTo>
                  <a:pt x="8895963" y="3849737"/>
                </a:lnTo>
                <a:lnTo>
                  <a:pt x="9179624" y="3849737"/>
                </a:lnTo>
                <a:lnTo>
                  <a:pt x="8930352" y="3422936"/>
                </a:lnTo>
                <a:lnTo>
                  <a:pt x="9166016" y="3192819"/>
                </a:lnTo>
                <a:lnTo>
                  <a:pt x="8856114" y="3192819"/>
                </a:lnTo>
                <a:lnTo>
                  <a:pt x="8668070" y="3410999"/>
                </a:lnTo>
                <a:lnTo>
                  <a:pt x="8668070" y="2942918"/>
                </a:lnTo>
                <a:close/>
                <a:moveTo>
                  <a:pt x="6011800" y="2942918"/>
                </a:moveTo>
                <a:lnTo>
                  <a:pt x="6365001" y="3469937"/>
                </a:lnTo>
                <a:lnTo>
                  <a:pt x="6365001" y="3849737"/>
                </a:lnTo>
                <a:lnTo>
                  <a:pt x="6645831" y="3849737"/>
                </a:lnTo>
                <a:lnTo>
                  <a:pt x="6645831" y="3469937"/>
                </a:lnTo>
                <a:lnTo>
                  <a:pt x="6998414" y="2942918"/>
                </a:lnTo>
                <a:lnTo>
                  <a:pt x="6688831" y="2942918"/>
                </a:lnTo>
                <a:lnTo>
                  <a:pt x="6505754" y="3248838"/>
                </a:lnTo>
                <a:lnTo>
                  <a:pt x="6323055" y="2942918"/>
                </a:lnTo>
                <a:close/>
                <a:moveTo>
                  <a:pt x="2580953" y="2942918"/>
                </a:moveTo>
                <a:lnTo>
                  <a:pt x="2580953" y="3849737"/>
                </a:lnTo>
                <a:lnTo>
                  <a:pt x="2844463" y="3849737"/>
                </a:lnTo>
                <a:lnTo>
                  <a:pt x="2844463" y="3351830"/>
                </a:lnTo>
                <a:lnTo>
                  <a:pt x="3184056" y="3849737"/>
                </a:lnTo>
                <a:lnTo>
                  <a:pt x="3448184" y="3849737"/>
                </a:lnTo>
                <a:lnTo>
                  <a:pt x="3448184" y="2942918"/>
                </a:lnTo>
                <a:lnTo>
                  <a:pt x="3184056" y="2942918"/>
                </a:lnTo>
                <a:lnTo>
                  <a:pt x="3184056" y="3444615"/>
                </a:lnTo>
                <a:lnTo>
                  <a:pt x="2842607" y="294291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050792"/>
            <a:ext cx="12192000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 smtClean="0">
                <a:latin typeface="Arial Black" panose="020B0A04020102020204" pitchFamily="34" charset="0"/>
              </a:rPr>
              <a:t>NEW YORK</a:t>
            </a:r>
            <a:endParaRPr lang="en-US" sz="96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4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2906" y="1371599"/>
            <a:ext cx="9488424" cy="378565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800" kern="1200" dirty="0" smtClean="0">
                <a:solidFill>
                  <a:schemeClr val="bg2">
                    <a:lumMod val="10000"/>
                  </a:schemeClr>
                </a:solidFill>
              </a:rPr>
              <a:t>Top ranked world city.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4800" kern="1200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4800" kern="1200" dirty="0" smtClean="0">
                <a:solidFill>
                  <a:schemeClr val="bg2">
                    <a:lumMod val="10000"/>
                  </a:schemeClr>
                </a:solidFill>
              </a:rPr>
              <a:t>Known for its two dimensions </a:t>
            </a:r>
          </a:p>
          <a:p>
            <a:r>
              <a:rPr lang="en-US" sz="4800" kern="1200" dirty="0" smtClean="0">
                <a:solidFill>
                  <a:schemeClr val="bg2">
                    <a:lumMod val="10000"/>
                  </a:schemeClr>
                </a:solidFill>
              </a:rPr>
              <a:t>    1.Business activity.</a:t>
            </a:r>
          </a:p>
          <a:p>
            <a:r>
              <a:rPr lang="en-US" sz="4800" dirty="0" smtClean="0">
                <a:solidFill>
                  <a:schemeClr val="bg2">
                    <a:lumMod val="10000"/>
                  </a:schemeClr>
                </a:solidFill>
              </a:rPr>
              <a:t>    2.Human capital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.</a:t>
            </a:r>
            <a:endParaRPr lang="en-US" sz="1800" kern="12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16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647</Words>
  <Application>Microsoft Office PowerPoint</Application>
  <PresentationFormat>Widescreen</PresentationFormat>
  <Paragraphs>131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 Black</vt:lpstr>
      <vt:lpstr>Bodoni MT</vt:lpstr>
      <vt:lpstr>Calibri</vt:lpstr>
      <vt:lpstr>Calibri Light</vt:lpstr>
      <vt:lpstr>Courier New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sk</dc:creator>
  <cp:lastModifiedBy>Muhammad Aashir khan</cp:lastModifiedBy>
  <cp:revision>61</cp:revision>
  <dcterms:created xsi:type="dcterms:W3CDTF">2023-03-19T22:11:00Z</dcterms:created>
  <dcterms:modified xsi:type="dcterms:W3CDTF">2023-03-22T07:28:11Z</dcterms:modified>
</cp:coreProperties>
</file>